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2" r:id="rId3"/>
    <p:sldId id="257" r:id="rId4"/>
    <p:sldId id="259" r:id="rId5"/>
    <p:sldId id="260" r:id="rId6"/>
    <p:sldId id="267" r:id="rId7"/>
    <p:sldId id="261" r:id="rId8"/>
    <p:sldId id="268" r:id="rId9"/>
    <p:sldId id="269" r:id="rId10"/>
    <p:sldId id="263" r:id="rId11"/>
    <p:sldId id="264" r:id="rId12"/>
    <p:sldId id="258"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24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31DE1-41F1-2F48-A1F4-AED69C76C8F3}"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99407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31DE1-41F1-2F48-A1F4-AED69C76C8F3}"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138675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31DE1-41F1-2F48-A1F4-AED69C76C8F3}"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54397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31DE1-41F1-2F48-A1F4-AED69C76C8F3}"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33924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31DE1-41F1-2F48-A1F4-AED69C76C8F3}"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58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31DE1-41F1-2F48-A1F4-AED69C76C8F3}"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239870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31DE1-41F1-2F48-A1F4-AED69C76C8F3}" type="datetimeFigureOut">
              <a:rPr lang="en-US" smtClean="0"/>
              <a:t>8/28/17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4430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31DE1-41F1-2F48-A1F4-AED69C76C8F3}" type="datetimeFigureOut">
              <a:rPr lang="en-US" smtClean="0"/>
              <a:t>8/28/17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404163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31DE1-41F1-2F48-A1F4-AED69C76C8F3}" type="datetimeFigureOut">
              <a:rPr lang="en-US" smtClean="0"/>
              <a:t>8/28/17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2474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31DE1-41F1-2F48-A1F4-AED69C76C8F3}"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30847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31DE1-41F1-2F48-A1F4-AED69C76C8F3}"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14267-074D-7B4E-A39D-E0C2B8E636DE}" type="slidenum">
              <a:rPr lang="en-US" smtClean="0"/>
              <a:t>‹#›</a:t>
            </a:fld>
            <a:endParaRPr lang="en-US"/>
          </a:p>
        </p:txBody>
      </p:sp>
    </p:spTree>
    <p:extLst>
      <p:ext uri="{BB962C8B-B14F-4D97-AF65-F5344CB8AC3E}">
        <p14:creationId xmlns:p14="http://schemas.microsoft.com/office/powerpoint/2010/main" val="889997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31DE1-41F1-2F48-A1F4-AED69C76C8F3}" type="datetimeFigureOut">
              <a:rPr lang="en-US" smtClean="0"/>
              <a:t>8/28/17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14267-074D-7B4E-A39D-E0C2B8E636DE}" type="slidenum">
              <a:rPr lang="en-US" smtClean="0"/>
              <a:t>‹#›</a:t>
            </a:fld>
            <a:endParaRPr lang="en-US"/>
          </a:p>
        </p:txBody>
      </p:sp>
    </p:spTree>
    <p:extLst>
      <p:ext uri="{BB962C8B-B14F-4D97-AF65-F5344CB8AC3E}">
        <p14:creationId xmlns:p14="http://schemas.microsoft.com/office/powerpoint/2010/main" val="340000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4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728"/>
            <a:ext cx="9144000" cy="3048000"/>
          </a:xfrm>
          <a:prstGeom prst="rect">
            <a:avLst/>
          </a:prstGeom>
        </p:spPr>
      </p:pic>
      <p:sp>
        <p:nvSpPr>
          <p:cNvPr id="2" name="Title 1"/>
          <p:cNvSpPr>
            <a:spLocks noGrp="1"/>
          </p:cNvSpPr>
          <p:nvPr>
            <p:ph type="ctrTitle"/>
          </p:nvPr>
        </p:nvSpPr>
        <p:spPr>
          <a:xfrm>
            <a:off x="0" y="437201"/>
            <a:ext cx="9144000" cy="1470025"/>
          </a:xfrm>
        </p:spPr>
        <p:txBody>
          <a:bodyPr/>
          <a:lstStyle/>
          <a:p>
            <a:r>
              <a:rPr lang="en-US" b="1" dirty="0" smtClean="0">
                <a:solidFill>
                  <a:schemeClr val="bg1"/>
                </a:solidFill>
              </a:rPr>
              <a:t>Climate Change Curriculum Project</a:t>
            </a:r>
            <a:endParaRPr lang="en-US" b="1" dirty="0">
              <a:solidFill>
                <a:schemeClr val="bg1"/>
              </a:solidFill>
            </a:endParaRPr>
          </a:p>
        </p:txBody>
      </p:sp>
      <p:sp>
        <p:nvSpPr>
          <p:cNvPr id="3" name="Subtitle 2"/>
          <p:cNvSpPr>
            <a:spLocks noGrp="1"/>
          </p:cNvSpPr>
          <p:nvPr>
            <p:ph type="subTitle" idx="1"/>
          </p:nvPr>
        </p:nvSpPr>
        <p:spPr>
          <a:xfrm>
            <a:off x="0" y="3886200"/>
            <a:ext cx="9144000" cy="1752600"/>
          </a:xfrm>
        </p:spPr>
        <p:txBody>
          <a:bodyPr>
            <a:noAutofit/>
          </a:bodyPr>
          <a:lstStyle/>
          <a:p>
            <a:r>
              <a:rPr lang="en-US" sz="3400" dirty="0" smtClean="0"/>
              <a:t>Timothy Gay – Boston Latin School</a:t>
            </a:r>
          </a:p>
          <a:p>
            <a:r>
              <a:rPr lang="en-US" sz="3400" dirty="0" smtClean="0"/>
              <a:t>Anna Jacobs – Emmanuel College</a:t>
            </a:r>
          </a:p>
          <a:p>
            <a:r>
              <a:rPr lang="en-US" sz="3400" dirty="0" smtClean="0"/>
              <a:t>Adnan Malek – Boston Student Advisory </a:t>
            </a:r>
            <a:r>
              <a:rPr lang="en-US" sz="3400" dirty="0" err="1" smtClean="0"/>
              <a:t>Coucil</a:t>
            </a:r>
            <a:endParaRPr lang="en-US" sz="3400" dirty="0" smtClean="0"/>
          </a:p>
          <a:p>
            <a:r>
              <a:rPr lang="en-US" sz="3400" dirty="0" smtClean="0"/>
              <a:t>Nickoliss Twohads – BSAC </a:t>
            </a:r>
            <a:br>
              <a:rPr lang="en-US" sz="3400" dirty="0" smtClean="0"/>
            </a:br>
            <a:r>
              <a:rPr lang="en-US" sz="3400" dirty="0" smtClean="0"/>
              <a:t>&amp; Urban Science Academy</a:t>
            </a:r>
          </a:p>
          <a:p>
            <a:endParaRPr lang="en-US" sz="3400" dirty="0" smtClean="0"/>
          </a:p>
        </p:txBody>
      </p:sp>
    </p:spTree>
    <p:extLst>
      <p:ext uri="{BB962C8B-B14F-4D97-AF65-F5344CB8AC3E}">
        <p14:creationId xmlns:p14="http://schemas.microsoft.com/office/powerpoint/2010/main" val="13641397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8-23 at 1.12.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65" y="565491"/>
            <a:ext cx="8819965" cy="5289210"/>
          </a:xfrm>
          <a:prstGeom prst="rect">
            <a:avLst/>
          </a:prstGeom>
        </p:spPr>
      </p:pic>
    </p:spTree>
    <p:extLst>
      <p:ext uri="{BB962C8B-B14F-4D97-AF65-F5344CB8AC3E}">
        <p14:creationId xmlns:p14="http://schemas.microsoft.com/office/powerpoint/2010/main" val="4276775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23 at 1.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905000"/>
            <a:ext cx="8585200" cy="3048000"/>
          </a:xfrm>
          <a:prstGeom prst="rect">
            <a:avLst/>
          </a:prstGeom>
        </p:spPr>
      </p:pic>
    </p:spTree>
    <p:extLst>
      <p:ext uri="{BB962C8B-B14F-4D97-AF65-F5344CB8AC3E}">
        <p14:creationId xmlns:p14="http://schemas.microsoft.com/office/powerpoint/2010/main" val="3338224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3-09 at 11.4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75" y="2236180"/>
            <a:ext cx="3572279" cy="3263140"/>
          </a:xfrm>
          <a:prstGeom prst="rect">
            <a:avLst/>
          </a:prstGeom>
        </p:spPr>
      </p:pic>
      <p:pic>
        <p:nvPicPr>
          <p:cNvPr id="4" name="Picture 3" descr="Screen Shot 2017-03-09 at 3.4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5316"/>
            <a:ext cx="8521700" cy="1536700"/>
          </a:xfrm>
          <a:prstGeom prst="rect">
            <a:avLst/>
          </a:prstGeom>
        </p:spPr>
      </p:pic>
      <p:pic>
        <p:nvPicPr>
          <p:cNvPr id="5" name="Picture 4" descr="Screen Shot 2017-03-09 at 3.46.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068" y="5704785"/>
            <a:ext cx="4562514" cy="898677"/>
          </a:xfrm>
          <a:prstGeom prst="rect">
            <a:avLst/>
          </a:prstGeom>
        </p:spPr>
      </p:pic>
      <p:pic>
        <p:nvPicPr>
          <p:cNvPr id="6" name="Picture 5" descr="X33030-BOS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853" y="2236180"/>
            <a:ext cx="3360398" cy="3217258"/>
          </a:xfrm>
          <a:prstGeom prst="rect">
            <a:avLst/>
          </a:prstGeom>
        </p:spPr>
      </p:pic>
    </p:spTree>
    <p:extLst>
      <p:ext uri="{BB962C8B-B14F-4D97-AF65-F5344CB8AC3E}">
        <p14:creationId xmlns:p14="http://schemas.microsoft.com/office/powerpoint/2010/main" val="3885379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155" y="1942031"/>
            <a:ext cx="5600845" cy="4200634"/>
          </a:xfrm>
          <a:prstGeom prst="rect">
            <a:avLst/>
          </a:prstGeom>
        </p:spPr>
      </p:pic>
      <p:pic>
        <p:nvPicPr>
          <p:cNvPr id="4" name="Picture 3" descr="unnamed.jpg"/>
          <p:cNvPicPr>
            <a:picLocks noChangeAspect="1"/>
          </p:cNvPicPr>
          <p:nvPr/>
        </p:nvPicPr>
        <p:blipFill rotWithShape="1">
          <a:blip r:embed="rId3">
            <a:extLst>
              <a:ext uri="{28A0092B-C50C-407E-A947-70E740481C1C}">
                <a14:useLocalDpi xmlns:a14="http://schemas.microsoft.com/office/drawing/2010/main" val="0"/>
              </a:ext>
            </a:extLst>
          </a:blip>
          <a:srcRect l="6770" r="39222"/>
          <a:stretch/>
        </p:blipFill>
        <p:spPr>
          <a:xfrm>
            <a:off x="-7" y="1984137"/>
            <a:ext cx="3810492" cy="4158528"/>
          </a:xfrm>
          <a:prstGeom prst="rect">
            <a:avLst/>
          </a:prstGeom>
        </p:spPr>
      </p:pic>
      <p:sp>
        <p:nvSpPr>
          <p:cNvPr id="5" name="Title 4"/>
          <p:cNvSpPr>
            <a:spLocks noGrp="1"/>
          </p:cNvSpPr>
          <p:nvPr>
            <p:ph type="title"/>
          </p:nvPr>
        </p:nvSpPr>
        <p:spPr/>
        <p:txBody>
          <a:bodyPr>
            <a:normAutofit fontScale="90000"/>
          </a:bodyPr>
          <a:lstStyle/>
          <a:p>
            <a:r>
              <a:rPr lang="en-US" b="1" dirty="0" smtClean="0">
                <a:solidFill>
                  <a:srgbClr val="FFFFFF"/>
                </a:solidFill>
              </a:rPr>
              <a:t>BSAC @ People’s Climate March and Climate Change Workshops </a:t>
            </a:r>
            <a:endParaRPr lang="en-US" b="1" dirty="0">
              <a:solidFill>
                <a:srgbClr val="FFFFFF"/>
              </a:solidFill>
            </a:endParaRPr>
          </a:p>
        </p:txBody>
      </p:sp>
    </p:spTree>
    <p:extLst>
      <p:ext uri="{BB962C8B-B14F-4D97-AF65-F5344CB8AC3E}">
        <p14:creationId xmlns:p14="http://schemas.microsoft.com/office/powerpoint/2010/main" val="1360884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FFFF"/>
                </a:solidFill>
              </a:rPr>
              <a:t>Focus Question…</a:t>
            </a:r>
            <a:endParaRPr lang="en-US" b="1" dirty="0">
              <a:solidFill>
                <a:srgbClr val="FFFFFF"/>
              </a:solidFill>
            </a:endParaRPr>
          </a:p>
        </p:txBody>
      </p:sp>
      <p:sp>
        <p:nvSpPr>
          <p:cNvPr id="4" name="Content Placeholder 3"/>
          <p:cNvSpPr>
            <a:spLocks noGrp="1"/>
          </p:cNvSpPr>
          <p:nvPr>
            <p:ph idx="1"/>
          </p:nvPr>
        </p:nvSpPr>
        <p:spPr>
          <a:xfrm>
            <a:off x="457200" y="1600200"/>
            <a:ext cx="3964850" cy="4525963"/>
          </a:xfrm>
        </p:spPr>
        <p:txBody>
          <a:bodyPr>
            <a:normAutofit fontScale="92500" lnSpcReduction="20000"/>
          </a:bodyPr>
          <a:lstStyle/>
          <a:p>
            <a:r>
              <a:rPr lang="en-US" dirty="0" smtClean="0">
                <a:solidFill>
                  <a:srgbClr val="FFFFFF"/>
                </a:solidFill>
              </a:rPr>
              <a:t>How can you incorporate climate change into </a:t>
            </a:r>
            <a:r>
              <a:rPr lang="en-US" dirty="0">
                <a:solidFill>
                  <a:srgbClr val="FFFFFF"/>
                </a:solidFill>
              </a:rPr>
              <a:t>y</a:t>
            </a:r>
            <a:r>
              <a:rPr lang="en-US" dirty="0" smtClean="0">
                <a:solidFill>
                  <a:srgbClr val="FFFFFF"/>
                </a:solidFill>
              </a:rPr>
              <a:t>our role within BPS?</a:t>
            </a:r>
          </a:p>
          <a:p>
            <a:r>
              <a:rPr lang="en-US" dirty="0" smtClean="0">
                <a:solidFill>
                  <a:srgbClr val="FFFFFF"/>
                </a:solidFill>
              </a:rPr>
              <a:t>STEM</a:t>
            </a:r>
          </a:p>
          <a:p>
            <a:r>
              <a:rPr lang="en-US" dirty="0" smtClean="0">
                <a:solidFill>
                  <a:srgbClr val="FFFFFF"/>
                </a:solidFill>
              </a:rPr>
              <a:t>History/classics</a:t>
            </a:r>
          </a:p>
          <a:p>
            <a:r>
              <a:rPr lang="en-US" dirty="0" smtClean="0">
                <a:solidFill>
                  <a:srgbClr val="FFFFFF"/>
                </a:solidFill>
              </a:rPr>
              <a:t>English</a:t>
            </a:r>
          </a:p>
          <a:p>
            <a:r>
              <a:rPr lang="en-US" dirty="0" smtClean="0">
                <a:solidFill>
                  <a:srgbClr val="FFFFFF"/>
                </a:solidFill>
              </a:rPr>
              <a:t>ELL</a:t>
            </a:r>
          </a:p>
          <a:p>
            <a:r>
              <a:rPr lang="en-US" dirty="0" smtClean="0">
                <a:solidFill>
                  <a:srgbClr val="FFFFFF"/>
                </a:solidFill>
              </a:rPr>
              <a:t>Art/Music</a:t>
            </a:r>
          </a:p>
          <a:p>
            <a:r>
              <a:rPr lang="en-US" smtClean="0">
                <a:solidFill>
                  <a:srgbClr val="FFFFFF"/>
                </a:solidFill>
              </a:rPr>
              <a:t>Health Education</a:t>
            </a:r>
            <a:endParaRPr lang="en-US" dirty="0">
              <a:solidFill>
                <a:srgbClr val="FFFFFF"/>
              </a:solidFill>
            </a:endParaRPr>
          </a:p>
        </p:txBody>
      </p:sp>
      <p:pic>
        <p:nvPicPr>
          <p:cNvPr id="5" name="Picture 4" descr="Thinker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406" y="1417638"/>
            <a:ext cx="4075394" cy="4956560"/>
          </a:xfrm>
          <a:prstGeom prst="rect">
            <a:avLst/>
          </a:prstGeom>
        </p:spPr>
      </p:pic>
    </p:spTree>
    <p:extLst>
      <p:ext uri="{BB962C8B-B14F-4D97-AF65-F5344CB8AC3E}">
        <p14:creationId xmlns:p14="http://schemas.microsoft.com/office/powerpoint/2010/main" val="3481286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8300"/>
            <a:ext cx="9144000" cy="3571875"/>
          </a:xfrm>
          <a:prstGeom prst="rect">
            <a:avLst/>
          </a:prstGeom>
        </p:spPr>
      </p:pic>
    </p:spTree>
    <p:extLst>
      <p:ext uri="{BB962C8B-B14F-4D97-AF65-F5344CB8AC3E}">
        <p14:creationId xmlns:p14="http://schemas.microsoft.com/office/powerpoint/2010/main" val="368223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3 at 2.4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84033" cy="6858000"/>
          </a:xfrm>
          <a:prstGeom prst="rect">
            <a:avLst/>
          </a:prstGeom>
        </p:spPr>
      </p:pic>
    </p:spTree>
    <p:extLst>
      <p:ext uri="{BB962C8B-B14F-4D97-AF65-F5344CB8AC3E}">
        <p14:creationId xmlns:p14="http://schemas.microsoft.com/office/powerpoint/2010/main" val="395955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3 at 2.47.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4598"/>
          </a:xfrm>
          <a:prstGeom prst="rect">
            <a:avLst/>
          </a:prstGeom>
        </p:spPr>
      </p:pic>
    </p:spTree>
    <p:extLst>
      <p:ext uri="{BB962C8B-B14F-4D97-AF65-F5344CB8AC3E}">
        <p14:creationId xmlns:p14="http://schemas.microsoft.com/office/powerpoint/2010/main" val="414706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Climate Change Workshop</a:t>
            </a:r>
            <a:endParaRPr lang="en-US" b="1"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Brainstorm ideas</a:t>
            </a:r>
          </a:p>
          <a:p>
            <a:r>
              <a:rPr lang="en-US" dirty="0" smtClean="0">
                <a:solidFill>
                  <a:srgbClr val="FFFFFF"/>
                </a:solidFill>
              </a:rPr>
              <a:t>Speak with Climate Curriculum staff</a:t>
            </a:r>
          </a:p>
          <a:p>
            <a:r>
              <a:rPr lang="en-US" dirty="0" smtClean="0">
                <a:solidFill>
                  <a:srgbClr val="FFFFFF"/>
                </a:solidFill>
              </a:rPr>
              <a:t>Plan and design units and lessons for your course on climate change</a:t>
            </a:r>
          </a:p>
          <a:p>
            <a:r>
              <a:rPr lang="en-US" dirty="0" smtClean="0">
                <a:solidFill>
                  <a:srgbClr val="FFFFFF"/>
                </a:solidFill>
              </a:rPr>
              <a:t>Utilize curriculum and provide feedback on lessons</a:t>
            </a:r>
          </a:p>
          <a:p>
            <a:r>
              <a:rPr lang="en-US" dirty="0" smtClean="0">
                <a:solidFill>
                  <a:srgbClr val="FFFFFF"/>
                </a:solidFill>
              </a:rPr>
              <a:t>Mentor clubs, become an activist</a:t>
            </a:r>
            <a:endParaRPr lang="en-US" dirty="0">
              <a:solidFill>
                <a:srgbClr val="FFFFFF"/>
              </a:solidFill>
            </a:endParaRPr>
          </a:p>
        </p:txBody>
      </p:sp>
    </p:spTree>
    <p:extLst>
      <p:ext uri="{BB962C8B-B14F-4D97-AF65-F5344CB8AC3E}">
        <p14:creationId xmlns:p14="http://schemas.microsoft.com/office/powerpoint/2010/main" val="313732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solidFill>
                  <a:srgbClr val="FFFFFF"/>
                </a:solidFill>
              </a:rPr>
              <a:t>Climate Change and Education</a:t>
            </a:r>
            <a:endParaRPr lang="en-US" b="1" dirty="0">
              <a:solidFill>
                <a:srgbClr val="FFFFFF"/>
              </a:solidFill>
            </a:endParaRPr>
          </a:p>
        </p:txBody>
      </p:sp>
      <p:sp>
        <p:nvSpPr>
          <p:cNvPr id="10" name="Content Placeholder 9"/>
          <p:cNvSpPr>
            <a:spLocks noGrp="1"/>
          </p:cNvSpPr>
          <p:nvPr>
            <p:ph idx="1"/>
          </p:nvPr>
        </p:nvSpPr>
        <p:spPr>
          <a:xfrm>
            <a:off x="4163312" y="1600200"/>
            <a:ext cx="4523487" cy="4525963"/>
          </a:xfrm>
        </p:spPr>
        <p:txBody>
          <a:bodyPr>
            <a:normAutofit lnSpcReduction="10000"/>
          </a:bodyPr>
          <a:lstStyle/>
          <a:p>
            <a:r>
              <a:rPr lang="en-US" dirty="0" smtClean="0">
                <a:solidFill>
                  <a:srgbClr val="FFFFFF"/>
                </a:solidFill>
              </a:rPr>
              <a:t>In your role in BPS, how have you connected with climate change?  </a:t>
            </a:r>
          </a:p>
          <a:p>
            <a:r>
              <a:rPr lang="en-US" dirty="0" smtClean="0">
                <a:solidFill>
                  <a:srgbClr val="FFFFFF"/>
                </a:solidFill>
              </a:rPr>
              <a:t>In what ways could you incorporate climate change into your course?</a:t>
            </a:r>
          </a:p>
          <a:p>
            <a:r>
              <a:rPr lang="en-US" dirty="0" smtClean="0">
                <a:solidFill>
                  <a:srgbClr val="FFFFFF"/>
                </a:solidFill>
              </a:rPr>
              <a:t>When did you first learn about climate change?</a:t>
            </a:r>
            <a:endParaRPr lang="en-US" dirty="0">
              <a:solidFill>
                <a:srgbClr val="FFFFFF"/>
              </a:solidFill>
            </a:endParaRP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
        <p:nvSpPr>
          <p:cNvPr id="7" name="Rectangle 6"/>
          <p:cNvSpPr/>
          <p:nvPr/>
        </p:nvSpPr>
        <p:spPr>
          <a:xfrm>
            <a:off x="4479667" y="3244334"/>
            <a:ext cx="184666" cy="369332"/>
          </a:xfrm>
          <a:prstGeom prst="rect">
            <a:avLst/>
          </a:prstGeom>
        </p:spPr>
        <p:txBody>
          <a:bodyPr wrap="none">
            <a:spAutoFit/>
          </a:bodyPr>
          <a:lstStyle/>
          <a:p>
            <a:r>
              <a:rPr lang="en-US" dirty="0"/>
              <a:t> </a:t>
            </a:r>
          </a:p>
        </p:txBody>
      </p:sp>
      <p:sp>
        <p:nvSpPr>
          <p:cNvPr id="8" name="Rectangle 7"/>
          <p:cNvSpPr/>
          <p:nvPr/>
        </p:nvSpPr>
        <p:spPr>
          <a:xfrm>
            <a:off x="4479667" y="3244334"/>
            <a:ext cx="184666" cy="369332"/>
          </a:xfrm>
          <a:prstGeom prst="rect">
            <a:avLst/>
          </a:prstGeom>
        </p:spPr>
        <p:txBody>
          <a:bodyPr wrap="none">
            <a:spAutoFit/>
          </a:bodyPr>
          <a:lstStyle/>
          <a:p>
            <a:r>
              <a:rPr lang="en-US" dirty="0"/>
              <a:t> </a:t>
            </a:r>
          </a:p>
        </p:txBody>
      </p:sp>
      <p:pic>
        <p:nvPicPr>
          <p:cNvPr id="12" name="Picture 11" descr="CO2_Chalk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46" y="1967984"/>
            <a:ext cx="3810000" cy="2552700"/>
          </a:xfrm>
          <a:prstGeom prst="rect">
            <a:avLst/>
          </a:prstGeom>
        </p:spPr>
      </p:pic>
    </p:spTree>
    <p:extLst>
      <p:ext uri="{BB962C8B-B14F-4D97-AF65-F5344CB8AC3E}">
        <p14:creationId xmlns:p14="http://schemas.microsoft.com/office/powerpoint/2010/main" val="121068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FF"/>
                </a:solidFill>
              </a:rPr>
              <a:t>Climate Change</a:t>
            </a:r>
            <a:endParaRPr lang="en-US" b="1" dirty="0">
              <a:solidFill>
                <a:srgbClr val="FFFFFF"/>
              </a:solidFill>
            </a:endParaRPr>
          </a:p>
        </p:txBody>
      </p:sp>
      <p:pic>
        <p:nvPicPr>
          <p:cNvPr id="5" name="Picture 4" descr="1320_effects-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557401"/>
            <a:ext cx="9029700" cy="4445000"/>
          </a:xfrm>
          <a:prstGeom prst="rect">
            <a:avLst/>
          </a:prstGeom>
        </p:spPr>
      </p:pic>
      <p:sp>
        <p:nvSpPr>
          <p:cNvPr id="2" name="Rectangle 1"/>
          <p:cNvSpPr/>
          <p:nvPr/>
        </p:nvSpPr>
        <p:spPr>
          <a:xfrm>
            <a:off x="4479667" y="3244334"/>
            <a:ext cx="1846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24195234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bg1"/>
                </a:solidFill>
                <a:latin typeface="Georgia"/>
                <a:cs typeface="Georgia"/>
              </a:rPr>
              <a:t>www.climatecurriculum.com</a:t>
            </a:r>
            <a:endParaRPr lang="en-US" dirty="0">
              <a:solidFill>
                <a:schemeClr val="bg1"/>
              </a:solidFill>
              <a:latin typeface="Georgia"/>
              <a:cs typeface="Georgia"/>
            </a:endParaRPr>
          </a:p>
        </p:txBody>
      </p:sp>
      <p:pic>
        <p:nvPicPr>
          <p:cNvPr id="3" name="Picture 2" descr="Screen Shot 2017-08-23 at 1.15.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248509"/>
          </a:xfrm>
          <a:prstGeom prst="rect">
            <a:avLst/>
          </a:prstGeom>
        </p:spPr>
      </p:pic>
    </p:spTree>
    <p:extLst>
      <p:ext uri="{BB962C8B-B14F-4D97-AF65-F5344CB8AC3E}">
        <p14:creationId xmlns:p14="http://schemas.microsoft.com/office/powerpoint/2010/main" val="2557763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3-10 at 3.3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719"/>
            <a:ext cx="9144000" cy="4474882"/>
          </a:xfrm>
          <a:prstGeom prst="rect">
            <a:avLst/>
          </a:prstGeom>
        </p:spPr>
      </p:pic>
      <p:sp>
        <p:nvSpPr>
          <p:cNvPr id="2" name="Title 1"/>
          <p:cNvSpPr>
            <a:spLocks noGrp="1"/>
          </p:cNvSpPr>
          <p:nvPr>
            <p:ph type="title"/>
          </p:nvPr>
        </p:nvSpPr>
        <p:spPr/>
        <p:txBody>
          <a:bodyPr/>
          <a:lstStyle/>
          <a:p>
            <a:r>
              <a:rPr lang="en-US" b="1" dirty="0" smtClean="0">
                <a:solidFill>
                  <a:srgbClr val="FFFFFF"/>
                </a:solidFill>
              </a:rPr>
              <a:t>New York Times Critique</a:t>
            </a:r>
            <a:endParaRPr lang="en-US" b="1" dirty="0">
              <a:solidFill>
                <a:srgbClr val="FFFFFF"/>
              </a:solidFill>
            </a:endParaRPr>
          </a:p>
        </p:txBody>
      </p:sp>
    </p:spTree>
    <p:extLst>
      <p:ext uri="{BB962C8B-B14F-4D97-AF65-F5344CB8AC3E}">
        <p14:creationId xmlns:p14="http://schemas.microsoft.com/office/powerpoint/2010/main" val="27843261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FF"/>
                </a:solidFill>
              </a:rPr>
              <a:t>NYT Critique</a:t>
            </a:r>
            <a:endParaRPr lang="en-US" dirty="0">
              <a:solidFill>
                <a:srgbClr val="FFFFFF"/>
              </a:solidFill>
            </a:endParaRPr>
          </a:p>
        </p:txBody>
      </p:sp>
      <p:sp>
        <p:nvSpPr>
          <p:cNvPr id="4" name="Content Placeholder 3"/>
          <p:cNvSpPr>
            <a:spLocks noGrp="1"/>
          </p:cNvSpPr>
          <p:nvPr>
            <p:ph idx="1"/>
          </p:nvPr>
        </p:nvSpPr>
        <p:spPr/>
        <p:txBody>
          <a:bodyPr>
            <a:normAutofit lnSpcReduction="10000"/>
          </a:bodyPr>
          <a:lstStyle/>
          <a:p>
            <a:r>
              <a:rPr lang="en-US" dirty="0">
                <a:solidFill>
                  <a:srgbClr val="FFFFFF"/>
                </a:solidFill>
              </a:rPr>
              <a:t>Most science teachers in the United States spend some time on climate change in their courses, but their insufficient grasp of the science as well as political factors “may hinder effective teaching,” according to a nationwide survey of the profession</a:t>
            </a:r>
            <a:r>
              <a:rPr lang="en-US" dirty="0" smtClean="0">
                <a:solidFill>
                  <a:srgbClr val="FFFFFF"/>
                </a:solidFill>
              </a:rPr>
              <a:t>.</a:t>
            </a:r>
          </a:p>
          <a:p>
            <a:r>
              <a:rPr lang="en-US" dirty="0" smtClean="0">
                <a:solidFill>
                  <a:srgbClr val="FFFFFF"/>
                </a:solidFill>
              </a:rPr>
              <a:t>Over 40% of teachers instruct that climate change is natural.</a:t>
            </a:r>
          </a:p>
          <a:p>
            <a:r>
              <a:rPr lang="en-US" dirty="0" smtClean="0">
                <a:solidFill>
                  <a:srgbClr val="FFFFFF"/>
                </a:solidFill>
              </a:rPr>
              <a:t>Only 4% of teachers were asked to teach it. </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648892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3-10 at 3.4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9144000" cy="6348065"/>
          </a:xfrm>
          <a:prstGeom prst="rect">
            <a:avLst/>
          </a:prstGeom>
        </p:spPr>
      </p:pic>
    </p:spTree>
    <p:extLst>
      <p:ext uri="{BB962C8B-B14F-4D97-AF65-F5344CB8AC3E}">
        <p14:creationId xmlns:p14="http://schemas.microsoft.com/office/powerpoint/2010/main" val="33271547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23 at 1.43.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97427"/>
            <a:ext cx="7772400" cy="4508500"/>
          </a:xfrm>
          <a:prstGeom prst="rect">
            <a:avLst/>
          </a:prstGeom>
        </p:spPr>
      </p:pic>
      <p:sp>
        <p:nvSpPr>
          <p:cNvPr id="4" name="Title 3"/>
          <p:cNvSpPr>
            <a:spLocks noGrp="1"/>
          </p:cNvSpPr>
          <p:nvPr>
            <p:ph type="title"/>
          </p:nvPr>
        </p:nvSpPr>
        <p:spPr/>
        <p:txBody>
          <a:bodyPr>
            <a:normAutofit fontScale="90000"/>
          </a:bodyPr>
          <a:lstStyle/>
          <a:p>
            <a:r>
              <a:rPr lang="en-US" dirty="0" smtClean="0">
                <a:solidFill>
                  <a:srgbClr val="FFFFFF"/>
                </a:solidFill>
              </a:rPr>
              <a:t>Teacher Understanding of Climate Change Scientific </a:t>
            </a:r>
            <a:r>
              <a:rPr lang="en-US" dirty="0">
                <a:solidFill>
                  <a:srgbClr val="FFFFFF"/>
                </a:solidFill>
              </a:rPr>
              <a:t>C</a:t>
            </a:r>
            <a:r>
              <a:rPr lang="en-US" dirty="0" smtClean="0">
                <a:solidFill>
                  <a:srgbClr val="FFFFFF"/>
                </a:solidFill>
              </a:rPr>
              <a:t>onsensus</a:t>
            </a:r>
            <a:endParaRPr lang="en-US" dirty="0">
              <a:solidFill>
                <a:srgbClr val="FFFFFF"/>
              </a:solidFill>
            </a:endParaRPr>
          </a:p>
        </p:txBody>
      </p:sp>
    </p:spTree>
    <p:extLst>
      <p:ext uri="{BB962C8B-B14F-4D97-AF65-F5344CB8AC3E}">
        <p14:creationId xmlns:p14="http://schemas.microsoft.com/office/powerpoint/2010/main" val="3003429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FFFF"/>
                </a:solidFill>
              </a:rPr>
              <a:t>Recommendations</a:t>
            </a:r>
            <a:endParaRPr lang="en-US" b="1" dirty="0">
              <a:solidFill>
                <a:srgbClr val="FFFFFF"/>
              </a:solidFill>
            </a:endParaRPr>
          </a:p>
        </p:txBody>
      </p:sp>
      <p:sp>
        <p:nvSpPr>
          <p:cNvPr id="2" name="TextBox 1"/>
          <p:cNvSpPr txBox="1"/>
          <p:nvPr/>
        </p:nvSpPr>
        <p:spPr>
          <a:xfrm>
            <a:off x="1129034" y="1417638"/>
            <a:ext cx="7268157" cy="4524315"/>
          </a:xfrm>
          <a:prstGeom prst="rect">
            <a:avLst/>
          </a:prstGeom>
          <a:noFill/>
        </p:spPr>
        <p:txBody>
          <a:bodyPr wrap="square" rtlCol="0">
            <a:spAutoFit/>
          </a:bodyPr>
          <a:lstStyle/>
          <a:p>
            <a:r>
              <a:rPr lang="en-US" sz="3200" dirty="0" smtClean="0">
                <a:solidFill>
                  <a:schemeClr val="bg1"/>
                </a:solidFill>
              </a:rPr>
              <a:t>“Continued development and dissemination of teacher-tested, standards aligned education materials that document the basis for the scientific consensus about human caused climate change would also be valuable.  High quality, vetted, and up to date online instructional resources provide examples for teachers and science communicators.”</a:t>
            </a:r>
            <a:endParaRPr lang="en-US" sz="3200" dirty="0">
              <a:solidFill>
                <a:schemeClr val="bg1"/>
              </a:solidFill>
            </a:endParaRPr>
          </a:p>
        </p:txBody>
      </p:sp>
    </p:spTree>
    <p:extLst>
      <p:ext uri="{BB962C8B-B14F-4D97-AF65-F5344CB8AC3E}">
        <p14:creationId xmlns:p14="http://schemas.microsoft.com/office/powerpoint/2010/main" val="10205772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TotalTime>
  <Words>222</Words>
  <Application>Microsoft Macintosh PowerPoint</Application>
  <PresentationFormat>On-screen Show (4:3)</PresentationFormat>
  <Paragraphs>40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Climate Change Curriculum Project</vt:lpstr>
      <vt:lpstr>Climate Change and Education</vt:lpstr>
      <vt:lpstr>Climate Change</vt:lpstr>
      <vt:lpstr>www.climatecurriculum.com</vt:lpstr>
      <vt:lpstr>New York Times Critique</vt:lpstr>
      <vt:lpstr>NYT Critique</vt:lpstr>
      <vt:lpstr>PowerPoint Presentation</vt:lpstr>
      <vt:lpstr>Teacher Understanding of Climate Change Scientific Consensus</vt:lpstr>
      <vt:lpstr>Recommendations</vt:lpstr>
      <vt:lpstr>PowerPoint Presentation</vt:lpstr>
      <vt:lpstr>PowerPoint Presentation</vt:lpstr>
      <vt:lpstr>PowerPoint Presentation</vt:lpstr>
      <vt:lpstr>BSAC @ People’s Climate March and Climate Change Workshops </vt:lpstr>
      <vt:lpstr>Focus Question…</vt:lpstr>
      <vt:lpstr>PowerPoint Presentation</vt:lpstr>
      <vt:lpstr>PowerPoint Presentation</vt:lpstr>
      <vt:lpstr>PowerPoint Presentation</vt:lpstr>
      <vt:lpstr>Climate Change Workshop</vt:lpstr>
    </vt:vector>
  </TitlesOfParts>
  <Company>Boston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Timothy Gay</dc:creator>
  <cp:lastModifiedBy>Timothy Gay</cp:lastModifiedBy>
  <cp:revision>23</cp:revision>
  <dcterms:created xsi:type="dcterms:W3CDTF">2017-03-09T21:27:35Z</dcterms:created>
  <dcterms:modified xsi:type="dcterms:W3CDTF">2017-08-28T18:28:12Z</dcterms:modified>
</cp:coreProperties>
</file>